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</p:sldIdLst>
  <p:sldSz cx="9144000" cy="6858000" type="screen4x3"/>
  <p:notesSz cx="6823075" cy="9971088"/>
  <p:custDataLst>
    <p:tags r:id="rId1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5" autoAdjust="0"/>
    <p:restoredTop sz="94671" autoAdjust="0"/>
  </p:normalViewPr>
  <p:slideViewPr>
    <p:cSldViewPr>
      <p:cViewPr varScale="1">
        <p:scale>
          <a:sx n="119" d="100"/>
          <a:sy n="119" d="100"/>
        </p:scale>
        <p:origin x="-11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666" cy="498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64830" y="0"/>
            <a:ext cx="2956666" cy="498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773E8-1929-4C84-978D-3D3911D5E85B}" type="datetimeFigureOut">
              <a:rPr kumimoji="1" lang="ja-JP" altLang="en-US" smtClean="0"/>
              <a:t>2012/7/31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7713"/>
            <a:ext cx="4984750" cy="3738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2308" y="4736267"/>
            <a:ext cx="5458460" cy="4486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70803"/>
            <a:ext cx="2956666" cy="498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64830" y="9470803"/>
            <a:ext cx="2956666" cy="498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2D996-D2E7-4D06-9EBB-3A7898E10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3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95936" y="3886200"/>
            <a:ext cx="3776464" cy="70788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ja-JP" altLang="en-US" sz="2000" b="0" dirty="0">
                <a:solidFill>
                  <a:srgbClr val="00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pic>
        <p:nvPicPr>
          <p:cNvPr id="7" name="Picture 8" descr="g09_ph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8"/>
            <a:ext cx="2857500" cy="4508500"/>
          </a:xfrm>
          <a:prstGeom prst="rect">
            <a:avLst/>
          </a:prstGeom>
          <a:noFill/>
        </p:spPr>
      </p:pic>
      <p:pic>
        <p:nvPicPr>
          <p:cNvPr id="8" name="Picture 6" descr="LINE-HOSE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5900"/>
          </a:xfrm>
          <a:prstGeom prst="rect">
            <a:avLst/>
          </a:prstGeom>
          <a:noFill/>
        </p:spPr>
      </p:pic>
      <p:sp>
        <p:nvSpPr>
          <p:cNvPr id="9" name="Text Box 7"/>
          <p:cNvSpPr txBox="1">
            <a:spLocks noChangeArrowheads="1"/>
          </p:cNvSpPr>
          <p:nvPr userDrawn="1"/>
        </p:nvSpPr>
        <p:spPr bwMode="gray">
          <a:xfrm>
            <a:off x="7451725" y="6605588"/>
            <a:ext cx="165576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rIns="36000"/>
          <a:lstStyle/>
          <a:p>
            <a:pPr algn="r">
              <a:buFontTx/>
              <a:buNone/>
            </a:pPr>
            <a:r>
              <a:rPr kumimoji="1" lang="en-US" altLang="ja-JP" sz="800" dirty="0">
                <a:solidFill>
                  <a:schemeClr val="bg1"/>
                </a:solidFill>
              </a:rPr>
              <a:t>© Copyright </a:t>
            </a:r>
            <a:r>
              <a:rPr kumimoji="1" lang="en-US" altLang="ja-JP" sz="800" dirty="0" err="1">
                <a:solidFill>
                  <a:schemeClr val="bg1"/>
                </a:solidFill>
              </a:rPr>
              <a:t>Hosei</a:t>
            </a:r>
            <a:r>
              <a:rPr kumimoji="1" lang="en-US" altLang="ja-JP" sz="800" dirty="0">
                <a:solidFill>
                  <a:schemeClr val="bg1"/>
                </a:solidFill>
              </a:rPr>
              <a:t> University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83768" y="2130425"/>
            <a:ext cx="6336704" cy="64633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ja-JP" altLang="en-US" sz="3600" b="0">
                <a:solidFill>
                  <a:srgbClr val="00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lvl="0" algn="l" fontAlgn="base">
              <a:spcAft>
                <a:spcPct val="0"/>
              </a:spcAft>
            </a:pPr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498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9963A366-F723-4187-A9F9-0245675C1FB4}" type="datetime1">
              <a:rPr lang="ja-JP" altLang="en-US" smtClean="0"/>
              <a:pPr/>
              <a:t>2012/7/31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5E32188D-A82C-45A8-ACDF-50BD679B375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gray">
          <a:xfrm>
            <a:off x="439738" y="74612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8" name="Picture 8" descr="hoseilog-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850" y="11113"/>
            <a:ext cx="927100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5789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7A040042-8785-4AA4-882F-86183172A163}" type="datetime1">
              <a:rPr lang="ja-JP" altLang="en-US" smtClean="0"/>
              <a:pPr/>
              <a:t>2012/7/31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5E32188D-A82C-45A8-ACDF-50BD679B375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970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B3410A-25F3-4489-83EA-E4AFE6813084}" type="datetime1">
              <a:rPr kumimoji="1" lang="ja-JP" altLang="en-US" smtClean="0"/>
              <a:t>2012/7/31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Line 3"/>
          <p:cNvSpPr>
            <a:spLocks noChangeShapeType="1"/>
          </p:cNvSpPr>
          <p:nvPr userDrawn="1"/>
        </p:nvSpPr>
        <p:spPr bwMode="gray">
          <a:xfrm>
            <a:off x="439738" y="74612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ja-JP" altLang="en-US"/>
          </a:p>
        </p:txBody>
      </p:sp>
      <p:pic>
        <p:nvPicPr>
          <p:cNvPr id="7" name="Picture 8" descr="hoseilog-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850" y="11113"/>
            <a:ext cx="927100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923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26A07-08B0-4518-8784-24B581F704E2}" type="datetime1">
              <a:rPr kumimoji="1" lang="ja-JP" altLang="en-US" smtClean="0"/>
              <a:t>2012/7/31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gray">
          <a:xfrm>
            <a:off x="439738" y="74612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ja-JP" altLang="en-US"/>
          </a:p>
        </p:txBody>
      </p:sp>
      <p:pic>
        <p:nvPicPr>
          <p:cNvPr id="8" name="Picture 8" descr="hoseilog-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850" y="11113"/>
            <a:ext cx="927100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7993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91F14A9-84AA-47CA-80DE-C01CFA086511}" type="datetime1">
              <a:rPr lang="ja-JP" altLang="en-US" smtClean="0"/>
              <a:pPr/>
              <a:t>2012/7/31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14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423A68C0-B5AF-4D17-9895-2515D0D72DA6}" type="datetime1">
              <a:rPr lang="ja-JP" altLang="en-US" smtClean="0"/>
              <a:pPr/>
              <a:t>2012/7/31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Line 3"/>
          <p:cNvSpPr>
            <a:spLocks noChangeShapeType="1"/>
          </p:cNvSpPr>
          <p:nvPr userDrawn="1"/>
        </p:nvSpPr>
        <p:spPr bwMode="gray">
          <a:xfrm>
            <a:off x="439738" y="74612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ja-JP" altLang="en-US"/>
          </a:p>
        </p:txBody>
      </p:sp>
      <p:pic>
        <p:nvPicPr>
          <p:cNvPr id="9" name="Picture 8" descr="hoseilog-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850" y="11113"/>
            <a:ext cx="927100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7477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1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1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B41F1ABC-2B3C-4816-A1A8-FC5060FF08A3}" type="datetime1">
              <a:rPr lang="ja-JP" altLang="en-US" smtClean="0"/>
              <a:pPr/>
              <a:t>2012/7/31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Line 3"/>
          <p:cNvSpPr>
            <a:spLocks noChangeShapeType="1"/>
          </p:cNvSpPr>
          <p:nvPr userDrawn="1"/>
        </p:nvSpPr>
        <p:spPr bwMode="gray">
          <a:xfrm>
            <a:off x="439738" y="74612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1" name="Picture 8" descr="hoseilog-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850" y="11113"/>
            <a:ext cx="927100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2931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3293553-E114-4F49-BBBA-B843C9B5494C}" type="datetime1">
              <a:rPr lang="ja-JP" altLang="en-US" smtClean="0"/>
              <a:pPr/>
              <a:t>2012/7/31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5E32188D-A82C-45A8-ACDF-50BD679B375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5" name="Picture 8" descr="hoseilog-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850" y="11113"/>
            <a:ext cx="927100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8078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BE51F8C-2DAE-4EF1-B08B-D4593D407053}" type="datetime1">
              <a:rPr lang="ja-JP" altLang="en-US" smtClean="0"/>
              <a:pPr/>
              <a:t>2012/7/31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8" descr="hoseilog-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850" y="11113"/>
            <a:ext cx="927100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829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BA98BF17-254C-49E5-A2F1-45F60D077D7B}" type="datetime1">
              <a:rPr lang="ja-JP" altLang="en-US" smtClean="0"/>
              <a:pPr/>
              <a:t>2012/7/31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5E32188D-A82C-45A8-ACDF-50BD679B375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8" name="Picture 8" descr="hoseilog-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850" y="11113"/>
            <a:ext cx="927100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603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48491" y="25722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pic>
        <p:nvPicPr>
          <p:cNvPr id="8" name="Picture 6" descr="LINE-HOSE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43688"/>
            <a:ext cx="9144000" cy="215900"/>
          </a:xfrm>
          <a:prstGeom prst="rect">
            <a:avLst/>
          </a:prstGeom>
          <a:noFill/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gray">
          <a:xfrm>
            <a:off x="7451725" y="6605588"/>
            <a:ext cx="165576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rIns="36000"/>
          <a:lstStyle/>
          <a:p>
            <a:pPr algn="r">
              <a:buFontTx/>
              <a:buNone/>
            </a:pPr>
            <a:r>
              <a:rPr kumimoji="1" lang="en-US" altLang="ja-JP" sz="800" dirty="0">
                <a:solidFill>
                  <a:schemeClr val="bg1"/>
                </a:solidFill>
              </a:rPr>
              <a:t>© Copyright </a:t>
            </a:r>
            <a:r>
              <a:rPr kumimoji="1" lang="en-US" altLang="ja-JP" sz="800" dirty="0" err="1">
                <a:solidFill>
                  <a:schemeClr val="bg1"/>
                </a:solidFill>
              </a:rPr>
              <a:t>Hosei</a:t>
            </a:r>
            <a:r>
              <a:rPr kumimoji="1" lang="en-US" altLang="ja-JP" sz="800" dirty="0">
                <a:solidFill>
                  <a:schemeClr val="bg1"/>
                </a:solidFill>
              </a:rPr>
              <a:t> University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5722" y="6598841"/>
            <a:ext cx="443830" cy="286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5E32188D-A82C-45A8-ACDF-50BD679B375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953585" y="6534053"/>
            <a:ext cx="540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074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>
          <a:solidFill>
            <a:srgbClr val="0000C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rgbClr val="0000C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rgbClr val="0000C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rgbClr val="0000C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rgbClr val="0000C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3995936" y="3886200"/>
            <a:ext cx="3776464" cy="1877437"/>
          </a:xfrm>
        </p:spPr>
        <p:txBody>
          <a:bodyPr/>
          <a:lstStyle/>
          <a:p>
            <a:r>
              <a:rPr kumimoji="1" lang="en-US" altLang="ja-JP" dirty="0" smtClean="0"/>
              <a:t>2012</a:t>
            </a:r>
            <a:r>
              <a:rPr kumimoji="1" lang="ja-JP" altLang="en-US" dirty="0" smtClean="0"/>
              <a:t>年 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 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情報メディア教育研究センター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常盤　祐司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2483768" y="2130425"/>
            <a:ext cx="6336704" cy="1200329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翻訳に使う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用語集の現状と課題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868144" y="325179"/>
            <a:ext cx="3024336" cy="9361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Ja</a:t>
            </a:r>
            <a:r>
              <a:rPr lang="en-US" altLang="ja-JP" dirty="0" smtClean="0"/>
              <a:t> Sakai</a:t>
            </a:r>
          </a:p>
          <a:p>
            <a:pPr algn="ctr"/>
            <a:r>
              <a:rPr lang="en-US" altLang="ja-JP" dirty="0" err="1" smtClean="0"/>
              <a:t>Unconference</a:t>
            </a:r>
            <a:r>
              <a:rPr lang="en-US" altLang="ja-JP" dirty="0" smtClean="0"/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287316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235075"/>
            <a:ext cx="77048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Wingdings" pitchFamily="2" charset="2"/>
              <a:buChar char="l"/>
            </a:pPr>
            <a:r>
              <a:rPr lang="ja-JP" altLang="en-US" sz="2400" dirty="0" smtClean="0"/>
              <a:t>複数の大学で共同作業を実施するには用語の統一が必要となる．</a:t>
            </a:r>
            <a:endParaRPr lang="en-US" altLang="ja-JP" sz="2400" dirty="0" smtClean="0"/>
          </a:p>
          <a:p>
            <a:pPr marL="342900" indent="-342900">
              <a:spcBef>
                <a:spcPts val="1800"/>
              </a:spcBef>
              <a:buFont typeface="Wingdings" pitchFamily="2" charset="2"/>
              <a:buChar char="l"/>
            </a:pPr>
            <a:r>
              <a:rPr lang="ja-JP" altLang="en-US" sz="2400" dirty="0" smtClean="0"/>
              <a:t>大学用語および教育用途</a:t>
            </a:r>
            <a:r>
              <a:rPr lang="en-US" altLang="ja-JP" sz="2400" dirty="0" smtClean="0"/>
              <a:t>OSS</a:t>
            </a:r>
            <a:r>
              <a:rPr lang="ja-JP" altLang="en-US" sz="2400" dirty="0" smtClean="0"/>
              <a:t>の翻訳</a:t>
            </a:r>
            <a:r>
              <a:rPr kumimoji="1" lang="ja-JP" altLang="en-US" sz="2400" dirty="0" smtClean="0"/>
              <a:t>に特化した英和辞書はないと思われる．</a:t>
            </a:r>
            <a:endParaRPr kumimoji="1" lang="en-US" altLang="ja-JP" sz="2400" dirty="0" smtClean="0"/>
          </a:p>
          <a:p>
            <a:pPr marL="342900" indent="-342900">
              <a:spcBef>
                <a:spcPts val="1800"/>
              </a:spcBef>
              <a:buFont typeface="Wingdings" pitchFamily="2" charset="2"/>
              <a:buChar char="l"/>
            </a:pPr>
            <a:r>
              <a:rPr lang="ja-JP" altLang="en-US" sz="2400" dirty="0" smtClean="0"/>
              <a:t>教育用途</a:t>
            </a:r>
            <a:r>
              <a:rPr lang="en-US" altLang="ja-JP" sz="2400" dirty="0" smtClean="0"/>
              <a:t>OSS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翻訳</a:t>
            </a:r>
            <a:r>
              <a:rPr lang="ja-JP" altLang="en-US" sz="2400" dirty="0" smtClean="0"/>
              <a:t>に利用する</a:t>
            </a:r>
            <a:r>
              <a:rPr kumimoji="1" lang="ja-JP" altLang="en-US" sz="2400" dirty="0" smtClean="0"/>
              <a:t>用語データおよび翻訳メモリの開発および公開が必要である．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36724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7148" y="1124744"/>
            <a:ext cx="6711196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n"/>
            </a:pPr>
            <a:r>
              <a:rPr kumimoji="1" lang="ja-JP" altLang="en-US" sz="2800" dirty="0" smtClean="0"/>
              <a:t>標準化における</a:t>
            </a:r>
            <a:r>
              <a:rPr kumimoji="1" lang="en-US" altLang="ja-JP" sz="2800" dirty="0" smtClean="0"/>
              <a:t>Vocabulary</a:t>
            </a:r>
            <a:r>
              <a:rPr kumimoji="1" lang="ja-JP" altLang="en-US" sz="2800" dirty="0" smtClean="0"/>
              <a:t>の位置づけ</a:t>
            </a:r>
            <a:endParaRPr kumimoji="1" lang="en-US" altLang="ja-JP" sz="28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n"/>
            </a:pPr>
            <a:r>
              <a:rPr kumimoji="1" lang="ja-JP" altLang="en-US" sz="2800" dirty="0" smtClean="0"/>
              <a:t>翻訳関連データの標準化</a:t>
            </a:r>
            <a:endParaRPr kumimoji="1" lang="en-US" altLang="ja-JP" sz="28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n"/>
            </a:pPr>
            <a:r>
              <a:rPr lang="ja-JP" altLang="en-US" sz="2800" dirty="0" smtClean="0"/>
              <a:t>公開されている用語集</a:t>
            </a:r>
            <a:endParaRPr lang="en-US" altLang="ja-JP" sz="28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n"/>
            </a:pPr>
            <a:r>
              <a:rPr kumimoji="1" lang="ja-JP" altLang="en-US" sz="2800" dirty="0"/>
              <a:t>課題</a:t>
            </a:r>
          </a:p>
        </p:txBody>
      </p:sp>
    </p:spTree>
    <p:extLst>
      <p:ext uri="{BB962C8B-B14F-4D97-AF65-F5344CB8AC3E}">
        <p14:creationId xmlns:p14="http://schemas.microsoft.com/office/powerpoint/2010/main" val="2675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e-Learning</a:t>
            </a:r>
            <a:r>
              <a:rPr lang="ja-JP" altLang="en-US" smtClean="0"/>
              <a:t>標準化</a:t>
            </a:r>
            <a:endParaRPr lang="en-US" altLang="ja-JP" smtClean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12800"/>
            <a:ext cx="7127875" cy="52800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7107" name="テキスト ボックス 4"/>
          <p:cNvSpPr txBox="1">
            <a:spLocks noChangeArrowheads="1"/>
          </p:cNvSpPr>
          <p:nvPr/>
        </p:nvSpPr>
        <p:spPr bwMode="gray">
          <a:xfrm>
            <a:off x="2195736" y="6191669"/>
            <a:ext cx="6804248" cy="40568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square" lIns="18000" tIns="18000" rIns="18000" bIns="18000">
            <a:spAutoFit/>
          </a:bodyPr>
          <a:lstStyle/>
          <a:p>
            <a:pPr marL="449263" indent="-449263">
              <a:buFont typeface="Wingdings" pitchFamily="2" charset="2"/>
              <a:buNone/>
            </a:pPr>
            <a:r>
              <a:rPr lang="ja-JP" altLang="en-US" sz="1200" dirty="0"/>
              <a:t>出典：仲林清，“教育技術標準化の国際動向と </a:t>
            </a:r>
            <a:r>
              <a:rPr lang="en-US" altLang="ja-JP" sz="1200" dirty="0"/>
              <a:t>SC36</a:t>
            </a:r>
            <a:r>
              <a:rPr lang="ja-JP" altLang="en-US" sz="1200" dirty="0"/>
              <a:t>の 活動”，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1200" dirty="0"/>
              <a:t>http://www.itscj.ipsj.or.jp/session/zentai63/sc36/nakabayashi01.pdf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4552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JTC1/SC36 Subcommittees/Working </a:t>
            </a:r>
            <a:r>
              <a:rPr lang="en-US" altLang="ja-JP" dirty="0" smtClean="0"/>
              <a:t>Groups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980728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7638" indent="-2687638">
              <a:tabLst>
                <a:tab pos="2687638" algn="l"/>
              </a:tabLst>
            </a:pPr>
            <a:r>
              <a:rPr lang="en-US" altLang="ja-JP" dirty="0"/>
              <a:t>JTC 1/SC 36/AG </a:t>
            </a:r>
            <a:r>
              <a:rPr lang="en-US" altLang="ja-JP" dirty="0" smtClean="0"/>
              <a:t>1	Business </a:t>
            </a:r>
            <a:r>
              <a:rPr lang="en-US" altLang="ja-JP" dirty="0"/>
              <a:t>planning and </a:t>
            </a:r>
            <a:r>
              <a:rPr lang="en-US" altLang="ja-JP" dirty="0" smtClean="0"/>
              <a:t>communications</a:t>
            </a:r>
          </a:p>
          <a:p>
            <a:pPr marL="2687638" indent="-2687638">
              <a:tabLst>
                <a:tab pos="2687638" algn="l"/>
              </a:tabLst>
            </a:pPr>
            <a:endParaRPr lang="en-US" altLang="ja-JP" dirty="0"/>
          </a:p>
          <a:p>
            <a:pPr marL="2687638" indent="-2687638">
              <a:tabLst>
                <a:tab pos="2687638" algn="l"/>
              </a:tabLst>
            </a:pPr>
            <a:r>
              <a:rPr lang="en-US" altLang="ja-JP" dirty="0" smtClean="0">
                <a:solidFill>
                  <a:srgbClr val="FF0000"/>
                </a:solidFill>
              </a:rPr>
              <a:t>JTC </a:t>
            </a:r>
            <a:r>
              <a:rPr lang="en-US" altLang="ja-JP" dirty="0">
                <a:solidFill>
                  <a:srgbClr val="FF0000"/>
                </a:solidFill>
              </a:rPr>
              <a:t>1/SC 36/WG </a:t>
            </a:r>
            <a:r>
              <a:rPr lang="en-US" altLang="ja-JP" dirty="0" smtClean="0">
                <a:solidFill>
                  <a:srgbClr val="FF0000"/>
                </a:solidFill>
              </a:rPr>
              <a:t>1	Vocabulary</a:t>
            </a:r>
          </a:p>
          <a:p>
            <a:pPr marL="2687638" indent="-2687638">
              <a:tabLst>
                <a:tab pos="2687638" algn="l"/>
              </a:tabLst>
            </a:pPr>
            <a:endParaRPr lang="en-US" altLang="ja-JP" dirty="0"/>
          </a:p>
          <a:p>
            <a:pPr marL="2687638" indent="-2687638">
              <a:tabLst>
                <a:tab pos="2687638" algn="l"/>
              </a:tabLst>
            </a:pPr>
            <a:r>
              <a:rPr lang="en-US" altLang="ja-JP" dirty="0" smtClean="0"/>
              <a:t>JTC </a:t>
            </a:r>
            <a:r>
              <a:rPr lang="en-US" altLang="ja-JP" dirty="0"/>
              <a:t>1/SC 36/WG </a:t>
            </a:r>
            <a:r>
              <a:rPr lang="en-US" altLang="ja-JP" dirty="0" smtClean="0"/>
              <a:t>2	Collaborative technology</a:t>
            </a:r>
          </a:p>
          <a:p>
            <a:pPr marL="2687638" indent="-2687638">
              <a:tabLst>
                <a:tab pos="2687638" algn="l"/>
              </a:tabLst>
            </a:pPr>
            <a:endParaRPr lang="en-US" altLang="ja-JP" dirty="0"/>
          </a:p>
          <a:p>
            <a:pPr marL="2687638" indent="-2687638">
              <a:tabLst>
                <a:tab pos="2687638" algn="l"/>
              </a:tabLst>
            </a:pPr>
            <a:r>
              <a:rPr lang="en-US" altLang="ja-JP" dirty="0" smtClean="0"/>
              <a:t>JTC </a:t>
            </a:r>
            <a:r>
              <a:rPr lang="en-US" altLang="ja-JP" dirty="0"/>
              <a:t>1/SC 36/WG </a:t>
            </a:r>
            <a:r>
              <a:rPr lang="en-US" altLang="ja-JP" dirty="0" smtClean="0"/>
              <a:t>3	Learner information</a:t>
            </a:r>
          </a:p>
          <a:p>
            <a:pPr marL="2687638" indent="-2687638">
              <a:tabLst>
                <a:tab pos="2687638" algn="l"/>
              </a:tabLst>
            </a:pPr>
            <a:endParaRPr lang="en-US" altLang="ja-JP" dirty="0"/>
          </a:p>
          <a:p>
            <a:pPr marL="2687638" indent="-2687638">
              <a:tabLst>
                <a:tab pos="2687638" algn="l"/>
              </a:tabLst>
            </a:pPr>
            <a:r>
              <a:rPr lang="en-US" altLang="ja-JP" dirty="0" smtClean="0"/>
              <a:t>JTC </a:t>
            </a:r>
            <a:r>
              <a:rPr lang="en-US" altLang="ja-JP" dirty="0"/>
              <a:t>1/SC 36/WG </a:t>
            </a:r>
            <a:r>
              <a:rPr lang="en-US" altLang="ja-JP" dirty="0" smtClean="0"/>
              <a:t>4	Management </a:t>
            </a:r>
            <a:r>
              <a:rPr lang="en-US" altLang="ja-JP" dirty="0"/>
              <a:t>and delivery of learning</a:t>
            </a:r>
            <a:r>
              <a:rPr lang="en-US" altLang="ja-JP" dirty="0" smtClean="0"/>
              <a:t>, </a:t>
            </a:r>
            <a:r>
              <a:rPr lang="en-US" altLang="ja-JP" dirty="0"/>
              <a:t>education and </a:t>
            </a:r>
            <a:r>
              <a:rPr lang="en-US" altLang="ja-JP" dirty="0" smtClean="0"/>
              <a:t>training</a:t>
            </a:r>
          </a:p>
          <a:p>
            <a:pPr marL="2687638" indent="-2687638">
              <a:tabLst>
                <a:tab pos="2687638" algn="l"/>
              </a:tabLst>
            </a:pPr>
            <a:endParaRPr lang="en-US" altLang="ja-JP" dirty="0"/>
          </a:p>
          <a:p>
            <a:pPr marL="2687638" indent="-2687638">
              <a:tabLst>
                <a:tab pos="2687638" algn="l"/>
              </a:tabLst>
            </a:pPr>
            <a:r>
              <a:rPr lang="en-US" altLang="ja-JP" dirty="0" smtClean="0"/>
              <a:t>JTC </a:t>
            </a:r>
            <a:r>
              <a:rPr lang="en-US" altLang="ja-JP" dirty="0"/>
              <a:t>1/SC 36/WG </a:t>
            </a:r>
            <a:r>
              <a:rPr lang="en-US" altLang="ja-JP" dirty="0" smtClean="0"/>
              <a:t>5	Quality </a:t>
            </a:r>
            <a:r>
              <a:rPr lang="en-US" altLang="ja-JP" dirty="0"/>
              <a:t>assurance and descriptive </a:t>
            </a:r>
            <a:r>
              <a:rPr lang="en-US" altLang="ja-JP" dirty="0" smtClean="0"/>
              <a:t>frameworks</a:t>
            </a:r>
          </a:p>
          <a:p>
            <a:pPr marL="2687638" indent="-2687638">
              <a:tabLst>
                <a:tab pos="2687638" algn="l"/>
              </a:tabLst>
            </a:pPr>
            <a:endParaRPr lang="en-US" altLang="ja-JP" dirty="0"/>
          </a:p>
          <a:p>
            <a:pPr marL="2687638" indent="-2687638">
              <a:tabLst>
                <a:tab pos="2687638" algn="l"/>
              </a:tabLst>
            </a:pPr>
            <a:r>
              <a:rPr lang="en-US" altLang="ja-JP" dirty="0" smtClean="0"/>
              <a:t>JTC </a:t>
            </a:r>
            <a:r>
              <a:rPr lang="en-US" altLang="ja-JP" dirty="0"/>
              <a:t>1/SC 36/WG </a:t>
            </a:r>
            <a:r>
              <a:rPr lang="en-US" altLang="ja-JP" dirty="0" smtClean="0"/>
              <a:t>6	Supportive </a:t>
            </a:r>
            <a:r>
              <a:rPr lang="en-US" altLang="ja-JP" dirty="0"/>
              <a:t>technology and specification </a:t>
            </a:r>
            <a:r>
              <a:rPr lang="en-US" altLang="ja-JP" dirty="0" smtClean="0"/>
              <a:t>integration</a:t>
            </a:r>
          </a:p>
          <a:p>
            <a:pPr marL="2687638" indent="-2687638">
              <a:tabLst>
                <a:tab pos="2687638" algn="l"/>
              </a:tabLst>
            </a:pPr>
            <a:endParaRPr lang="en-US" altLang="ja-JP" dirty="0"/>
          </a:p>
          <a:p>
            <a:pPr marL="2687638" indent="-2687638">
              <a:tabLst>
                <a:tab pos="2687638" algn="l"/>
              </a:tabLst>
            </a:pPr>
            <a:r>
              <a:rPr lang="en-US" altLang="ja-JP" dirty="0" smtClean="0"/>
              <a:t>JTC </a:t>
            </a:r>
            <a:r>
              <a:rPr lang="en-US" altLang="ja-JP" dirty="0"/>
              <a:t>1/SC 36/WG </a:t>
            </a:r>
            <a:r>
              <a:rPr lang="en-US" altLang="ja-JP" dirty="0" smtClean="0"/>
              <a:t>7	ITLET </a:t>
            </a:r>
            <a:r>
              <a:rPr lang="en-US" altLang="ja-JP" dirty="0"/>
              <a:t>- Culture, language and individual needs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76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tj.co.jp/x-plusimage/31_tokushu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020" y="3501008"/>
            <a:ext cx="578041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翻訳関連データの標準化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83671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Translation </a:t>
            </a:r>
            <a:r>
              <a:rPr lang="en-US" altLang="ja-JP" sz="2400" dirty="0"/>
              <a:t>Memory </a:t>
            </a:r>
            <a:r>
              <a:rPr lang="en-US" altLang="ja-JP" sz="2400" dirty="0" err="1"/>
              <a:t>eXchange</a:t>
            </a:r>
            <a:r>
              <a:rPr lang="ja-JP" altLang="en-US" sz="2400" dirty="0"/>
              <a:t>（</a:t>
            </a:r>
            <a:r>
              <a:rPr lang="en-US" altLang="ja-JP" sz="2400" dirty="0"/>
              <a:t>TMX</a:t>
            </a:r>
            <a:r>
              <a:rPr lang="ja-JP" altLang="en-US" sz="2400" dirty="0" smtClean="0"/>
              <a:t>）：翻訳メモリ</a:t>
            </a:r>
            <a:endParaRPr lang="ja-JP" alt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Segmentation </a:t>
            </a:r>
            <a:r>
              <a:rPr lang="en-US" altLang="ja-JP" sz="2400" dirty="0"/>
              <a:t>Rules </a:t>
            </a:r>
            <a:r>
              <a:rPr lang="en-US" altLang="ja-JP" sz="2400" dirty="0" err="1"/>
              <a:t>eXchange</a:t>
            </a:r>
            <a:r>
              <a:rPr lang="ja-JP" altLang="en-US" sz="2400" dirty="0"/>
              <a:t>（</a:t>
            </a:r>
            <a:r>
              <a:rPr lang="en-US" altLang="ja-JP" sz="2400" dirty="0"/>
              <a:t>SRX</a:t>
            </a:r>
            <a:r>
              <a:rPr lang="ja-JP" altLang="en-US" sz="2400" dirty="0" smtClean="0"/>
              <a:t>）：セグメンテーション規則</a:t>
            </a:r>
            <a:endParaRPr lang="ja-JP" alt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Term-Base </a:t>
            </a:r>
            <a:r>
              <a:rPr lang="en-US" altLang="ja-JP" sz="2400" dirty="0" err="1"/>
              <a:t>eXchange</a:t>
            </a:r>
            <a:r>
              <a:rPr lang="ja-JP" altLang="en-US" sz="2400" dirty="0"/>
              <a:t>（</a:t>
            </a:r>
            <a:r>
              <a:rPr lang="en-US" altLang="ja-JP" sz="2400" dirty="0"/>
              <a:t>TBX</a:t>
            </a:r>
            <a:r>
              <a:rPr lang="ja-JP" altLang="en-US" sz="2400" dirty="0" smtClean="0"/>
              <a:t>）</a:t>
            </a:r>
            <a:r>
              <a:rPr lang="en-US" altLang="ja-JP" sz="2400" dirty="0" smtClean="0"/>
              <a:t>:</a:t>
            </a:r>
            <a:r>
              <a:rPr lang="ja-JP" altLang="en-US" sz="2400" dirty="0" smtClean="0"/>
              <a:t>用語データ</a:t>
            </a:r>
            <a:endParaRPr lang="ja-JP" alt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XML </a:t>
            </a:r>
            <a:r>
              <a:rPr lang="en-US" altLang="ja-JP" sz="2400" dirty="0"/>
              <a:t>Text Memory</a:t>
            </a:r>
            <a:r>
              <a:rPr lang="ja-JP" altLang="en-US" sz="2400" dirty="0"/>
              <a:t>（</a:t>
            </a:r>
            <a:r>
              <a:rPr lang="en-US" altLang="ja-JP" sz="2400" dirty="0" err="1"/>
              <a:t>xml:tm</a:t>
            </a:r>
            <a:r>
              <a:rPr lang="ja-JP" altLang="en-US" sz="2400" dirty="0"/>
              <a:t>）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Global </a:t>
            </a:r>
            <a:r>
              <a:rPr lang="en-US" altLang="ja-JP" sz="2400" dirty="0"/>
              <a:t>Information Management Metrics </a:t>
            </a:r>
            <a:r>
              <a:rPr lang="en-US" altLang="ja-JP" sz="2400" dirty="0" err="1"/>
              <a:t>eXchange</a:t>
            </a:r>
            <a:r>
              <a:rPr lang="en-US" altLang="ja-JP" sz="2400" dirty="0"/>
              <a:t>-Volume</a:t>
            </a:r>
            <a:r>
              <a:rPr lang="ja-JP" altLang="en-US" sz="2400" dirty="0"/>
              <a:t>（</a:t>
            </a:r>
            <a:r>
              <a:rPr lang="en-US" altLang="ja-JP" sz="2400" dirty="0"/>
              <a:t>GMX-V</a:t>
            </a:r>
            <a:r>
              <a:rPr lang="ja-JP" altLang="en-US" sz="2400" dirty="0"/>
              <a:t>）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Term-Link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3521" y="5949280"/>
            <a:ext cx="7424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参照</a:t>
            </a:r>
            <a:endParaRPr lang="en-US" altLang="ja-JP" sz="1200" dirty="0" smtClean="0"/>
          </a:p>
          <a:p>
            <a:r>
              <a:rPr lang="ja-JP" altLang="en-US" sz="1200" dirty="0" smtClean="0"/>
              <a:t>グローバル</a:t>
            </a:r>
            <a:r>
              <a:rPr lang="ja-JP" altLang="en-US" sz="1200" dirty="0"/>
              <a:t>な情報展開と翻訳関連データの</a:t>
            </a:r>
            <a:r>
              <a:rPr lang="ja-JP" altLang="en-US" sz="1200" dirty="0" smtClean="0"/>
              <a:t>標準化，日本ユニテック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オンライン</a:t>
            </a:r>
            <a:r>
              <a:rPr lang="en-US" altLang="ja-JP" sz="1200" dirty="0" smtClean="0"/>
              <a:t>)</a:t>
            </a:r>
            <a:r>
              <a:rPr lang="ja-JP" altLang="en-US" sz="1200" dirty="0" err="1" smtClean="0"/>
              <a:t>，</a:t>
            </a:r>
            <a:endParaRPr lang="en-US" altLang="ja-JP" sz="1200" dirty="0" smtClean="0"/>
          </a:p>
          <a:p>
            <a:r>
              <a:rPr lang="ja-JP" altLang="en-US" sz="1200" dirty="0" smtClean="0"/>
              <a:t>入手先　</a:t>
            </a:r>
            <a:r>
              <a:rPr lang="en-US" altLang="ja-JP" sz="1200" dirty="0" smtClean="0"/>
              <a:t>&lt;http</a:t>
            </a:r>
            <a:r>
              <a:rPr lang="en-US" altLang="ja-JP" sz="1200" dirty="0"/>
              <a:t>://</a:t>
            </a:r>
            <a:r>
              <a:rPr lang="en-US" altLang="ja-JP" sz="1200" dirty="0" smtClean="0"/>
              <a:t>www.utj.co.jp/x-plus/xml-case%5C31-tokushu-2.html</a:t>
            </a:r>
            <a:r>
              <a:rPr lang="en-US" altLang="ja-JP" sz="1200" dirty="0" smtClean="0"/>
              <a:t>&gt;</a:t>
            </a:r>
            <a:r>
              <a:rPr kumimoji="1" lang="en-US" altLang="ja-JP" sz="1200" dirty="0" smtClean="0"/>
              <a:t>(</a:t>
            </a:r>
            <a:r>
              <a:rPr lang="ja-JP" altLang="en-US" sz="1200" dirty="0" smtClean="0"/>
              <a:t>参照 </a:t>
            </a:r>
            <a:r>
              <a:rPr lang="en-US" altLang="ja-JP" sz="1200" dirty="0" smtClean="0"/>
              <a:t>2012-7-30)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6367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辞書および</a:t>
            </a:r>
            <a:r>
              <a:rPr lang="en-US" altLang="ja-JP" dirty="0" smtClean="0"/>
              <a:t>Vocabulary </a:t>
            </a:r>
            <a:r>
              <a:rPr lang="ja-JP" altLang="en-US" dirty="0" smtClean="0"/>
              <a:t>～ </a:t>
            </a:r>
            <a:r>
              <a:rPr lang="en-US" altLang="ja-JP" dirty="0" smtClean="0"/>
              <a:t>IT</a:t>
            </a:r>
            <a:r>
              <a:rPr lang="ja-JP" altLang="en-US" dirty="0" smtClean="0"/>
              <a:t>全般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4078" y="764704"/>
            <a:ext cx="835196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 smtClean="0"/>
              <a:t>マイクロソフト用語辞典</a:t>
            </a:r>
            <a:r>
              <a:rPr lang="en-US" altLang="ja-JP" sz="2400" baseline="30000" dirty="0" smtClean="0"/>
              <a:t>(1)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 smtClean="0"/>
              <a:t>情報</a:t>
            </a:r>
            <a:r>
              <a:rPr lang="ja-JP" altLang="en-US" sz="2400" dirty="0"/>
              <a:t>処理学会</a:t>
            </a:r>
            <a:r>
              <a:rPr lang="en-US" altLang="ja-JP" sz="2400" baseline="30000" dirty="0" smtClean="0"/>
              <a:t>(2)</a:t>
            </a:r>
            <a:endParaRPr lang="en-US" altLang="ja-JP" sz="2400" baseline="30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/>
              <a:t>IBM </a:t>
            </a:r>
            <a:r>
              <a:rPr lang="ja-JP" altLang="en-US" sz="2400" dirty="0"/>
              <a:t>情報処理用語英和対訳集 </a:t>
            </a:r>
            <a:r>
              <a:rPr lang="en-US" altLang="ja-JP" sz="2400" dirty="0"/>
              <a:t>(2008</a:t>
            </a:r>
            <a:r>
              <a:rPr lang="ja-JP" altLang="en-US" sz="2400" dirty="0"/>
              <a:t>年</a:t>
            </a:r>
            <a:r>
              <a:rPr lang="en-US" altLang="ja-JP" sz="2400" dirty="0"/>
              <a:t>12</a:t>
            </a:r>
            <a:r>
              <a:rPr lang="ja-JP" altLang="en-US" sz="2400" dirty="0"/>
              <a:t>月</a:t>
            </a:r>
            <a:r>
              <a:rPr lang="en-US" altLang="ja-JP" sz="2400" dirty="0"/>
              <a:t>26</a:t>
            </a:r>
            <a:r>
              <a:rPr lang="ja-JP" altLang="en-US" sz="2400" dirty="0"/>
              <a:t>日　終了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endParaRPr lang="en-US" altLang="ja-JP" sz="2400" baseline="30000" dirty="0" smtClean="0"/>
          </a:p>
          <a:p>
            <a:pPr marL="342900" indent="-342900">
              <a:buFont typeface="Arial" pitchFamily="34" charset="0"/>
              <a:buChar char="•"/>
            </a:pPr>
            <a:endParaRPr lang="ja-JP" altLang="en-US" sz="2400" baseline="3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8032" y="5766355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ja-JP" sz="1200" dirty="0" smtClean="0"/>
              <a:t>Microsoft</a:t>
            </a:r>
            <a:r>
              <a:rPr lang="ja-JP" altLang="en-US" sz="1200" dirty="0" smtClean="0"/>
              <a:t>ランゲージポータル，</a:t>
            </a:r>
            <a:r>
              <a:rPr lang="en-US" altLang="ja-JP" sz="1200" dirty="0" smtClean="0"/>
              <a:t>Microsoft (</a:t>
            </a:r>
            <a:r>
              <a:rPr lang="ja-JP" altLang="en-US" sz="1200" dirty="0" smtClean="0"/>
              <a:t>オンライン</a:t>
            </a:r>
            <a:r>
              <a:rPr lang="en-US" altLang="ja-JP" sz="1200" dirty="0" smtClean="0"/>
              <a:t>),</a:t>
            </a:r>
            <a:br>
              <a:rPr lang="en-US" altLang="ja-JP" sz="1200" dirty="0" smtClean="0"/>
            </a:br>
            <a:r>
              <a:rPr lang="ja-JP" altLang="en-US" sz="1200" dirty="0" smtClean="0"/>
              <a:t>入手先　</a:t>
            </a:r>
            <a:r>
              <a:rPr lang="en-US" altLang="ja-JP" sz="1200" dirty="0"/>
              <a:t>&lt; http://</a:t>
            </a:r>
            <a:r>
              <a:rPr lang="en-US" altLang="ja-JP" sz="1200" dirty="0" smtClean="0"/>
              <a:t>www.microsoft.com/Language/ja-jp/Terminology.aspx&gt;</a:t>
            </a:r>
            <a:r>
              <a:rPr kumimoji="1" lang="en-US" altLang="ja-JP" sz="1200" dirty="0" smtClean="0"/>
              <a:t>(</a:t>
            </a:r>
            <a:r>
              <a:rPr lang="ja-JP" altLang="en-US" sz="1200" dirty="0" smtClean="0"/>
              <a:t>参照 </a:t>
            </a:r>
            <a:r>
              <a:rPr lang="en-US" altLang="ja-JP" sz="1200" dirty="0" smtClean="0"/>
              <a:t>2012-7-30)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200" dirty="0" smtClean="0"/>
              <a:t>IS</a:t>
            </a:r>
            <a:r>
              <a:rPr lang="ja-JP" altLang="en-US" sz="1200" dirty="0"/>
              <a:t>デジタル辞典 </a:t>
            </a:r>
            <a:r>
              <a:rPr lang="en-US" altLang="ja-JP" sz="1200" dirty="0"/>
              <a:t>– </a:t>
            </a:r>
            <a:r>
              <a:rPr lang="ja-JP" altLang="en-US" sz="1200" dirty="0"/>
              <a:t>重要用語の基礎知識，情報処理学会</a:t>
            </a:r>
            <a:r>
              <a:rPr lang="en-US" altLang="ja-JP" sz="1200" dirty="0"/>
              <a:t> (</a:t>
            </a:r>
            <a:r>
              <a:rPr lang="ja-JP" altLang="en-US" sz="1200" dirty="0"/>
              <a:t>オンライン</a:t>
            </a:r>
            <a:r>
              <a:rPr lang="en-US" altLang="ja-JP" sz="1200" dirty="0"/>
              <a:t>),</a:t>
            </a:r>
            <a:br>
              <a:rPr lang="en-US" altLang="ja-JP" sz="1200" dirty="0"/>
            </a:br>
            <a:r>
              <a:rPr lang="ja-JP" altLang="en-US" sz="1200" dirty="0"/>
              <a:t>入手先　</a:t>
            </a:r>
            <a:r>
              <a:rPr lang="en-US" altLang="ja-JP" sz="1200" dirty="0"/>
              <a:t>&lt; http://ipsj-is.jp/isdic/item-index/ &gt;(</a:t>
            </a:r>
            <a:r>
              <a:rPr lang="ja-JP" altLang="en-US" sz="1200" dirty="0"/>
              <a:t>参照 </a:t>
            </a:r>
            <a:r>
              <a:rPr lang="en-US" altLang="ja-JP" sz="1200" dirty="0"/>
              <a:t>2012-7-30</a:t>
            </a:r>
            <a:r>
              <a:rPr lang="en-US" altLang="ja-JP" sz="1200" dirty="0" smtClean="0"/>
              <a:t>)</a:t>
            </a:r>
            <a:endParaRPr lang="en-US" altLang="ja-JP" sz="1200" dirty="0"/>
          </a:p>
        </p:txBody>
      </p:sp>
      <p:pic>
        <p:nvPicPr>
          <p:cNvPr id="6" name="Snagit_PPTA8A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05" y="2257005"/>
            <a:ext cx="3189171" cy="2767409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8" name="Snagit_PPT26E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248" y="2271382"/>
            <a:ext cx="2938063" cy="274791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78844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辞書および</a:t>
            </a:r>
            <a:r>
              <a:rPr lang="en-US" altLang="ja-JP" dirty="0" smtClean="0"/>
              <a:t>Vocabulary</a:t>
            </a:r>
            <a:r>
              <a:rPr lang="ja-JP" altLang="en-US" dirty="0"/>
              <a:t>　</a:t>
            </a:r>
            <a:r>
              <a:rPr lang="ja-JP" altLang="en-US" dirty="0" smtClean="0"/>
              <a:t>～</a:t>
            </a:r>
            <a:r>
              <a:rPr lang="en-US" altLang="ja-JP" dirty="0"/>
              <a:t> </a:t>
            </a:r>
            <a:r>
              <a:rPr lang="ja-JP" altLang="en-US" dirty="0" smtClean="0"/>
              <a:t>教育および大学ドメイン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4078" y="764704"/>
            <a:ext cx="26709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ISO2382-36</a:t>
            </a:r>
            <a:r>
              <a:rPr lang="en-US" altLang="ja-JP" sz="2400" baseline="30000" dirty="0" smtClean="0"/>
              <a:t>(1)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 smtClean="0"/>
              <a:t>大学用語集</a:t>
            </a:r>
            <a:r>
              <a:rPr lang="en-US" altLang="ja-JP" sz="2400" baseline="30000" dirty="0" smtClean="0"/>
              <a:t>(2)</a:t>
            </a:r>
            <a:endParaRPr lang="ja-JP" altLang="en-US" sz="2400" baseline="30000" dirty="0" smtClean="0"/>
          </a:p>
          <a:p>
            <a:endParaRPr lang="en-US" altLang="ja-JP" sz="2400" baseline="30000" dirty="0" smtClean="0"/>
          </a:p>
          <a:p>
            <a:pPr marL="342900" indent="-342900">
              <a:buFont typeface="Arial" pitchFamily="34" charset="0"/>
              <a:buChar char="•"/>
            </a:pPr>
            <a:endParaRPr lang="ja-JP" altLang="en-US" sz="2400" baseline="3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8032" y="5951021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ja-JP" sz="1200" dirty="0" smtClean="0"/>
              <a:t>ISO/IEC 2382-36, </a:t>
            </a:r>
            <a:r>
              <a:rPr lang="en-US" altLang="ja-JP" sz="1200" dirty="0" err="1" smtClean="0"/>
              <a:t>Webstore</a:t>
            </a:r>
            <a:r>
              <a:rPr lang="en-US" altLang="ja-JP" sz="1200" dirty="0" smtClean="0"/>
              <a:t> (</a:t>
            </a:r>
            <a:r>
              <a:rPr lang="ja-JP" altLang="en-US" sz="1200" dirty="0" smtClean="0"/>
              <a:t>オンライン</a:t>
            </a:r>
            <a:r>
              <a:rPr lang="en-US" altLang="ja-JP" sz="1200" dirty="0" smtClean="0"/>
              <a:t>)</a:t>
            </a:r>
            <a:r>
              <a:rPr lang="ja-JP" altLang="en-US" sz="1200" dirty="0" err="1" smtClean="0"/>
              <a:t>，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1200" dirty="0" smtClean="0"/>
              <a:t>&lt;http</a:t>
            </a:r>
            <a:r>
              <a:rPr lang="en-US" altLang="ja-JP" sz="1200" dirty="0"/>
              <a:t>://</a:t>
            </a:r>
            <a:r>
              <a:rPr lang="en-US" altLang="ja-JP" sz="1200" dirty="0" smtClean="0"/>
              <a:t>webstore.iec.ch/preview/info_isoiec2382-36%7Bed1.0%7Db.pdf&gt;(</a:t>
            </a:r>
            <a:r>
              <a:rPr lang="ja-JP" altLang="en-US" sz="1200" dirty="0" smtClean="0"/>
              <a:t>参照 </a:t>
            </a:r>
            <a:r>
              <a:rPr lang="en-US" altLang="ja-JP" sz="1200" dirty="0" smtClean="0"/>
              <a:t>2012-7-30)</a:t>
            </a:r>
          </a:p>
          <a:p>
            <a:pPr marL="342900" indent="-342900">
              <a:buFont typeface="+mj-lt"/>
              <a:buAutoNum type="arabicPeriod"/>
            </a:pPr>
            <a:r>
              <a:rPr lang="ja-JP" altLang="en-US" sz="1200" dirty="0" smtClean="0"/>
              <a:t>大学行政管理学会　学事研究会　編，</a:t>
            </a:r>
            <a:r>
              <a:rPr lang="en-US" altLang="ja-JP" sz="1200" dirty="0" smtClean="0"/>
              <a:t>-</a:t>
            </a:r>
            <a:r>
              <a:rPr lang="ja-JP" altLang="en-US" sz="1200" dirty="0" smtClean="0"/>
              <a:t>職員による職員のための</a:t>
            </a:r>
            <a:r>
              <a:rPr lang="en-US" altLang="ja-JP" sz="1200" dirty="0" smtClean="0"/>
              <a:t>- </a:t>
            </a:r>
            <a:r>
              <a:rPr lang="ja-JP" altLang="en-US" sz="1200" dirty="0" smtClean="0"/>
              <a:t>大学用語集，学校経理研究会，</a:t>
            </a:r>
            <a:r>
              <a:rPr lang="en-US" altLang="ja-JP" sz="1200" dirty="0" smtClean="0"/>
              <a:t>2010</a:t>
            </a:r>
            <a:r>
              <a:rPr lang="ja-JP" altLang="en-US" sz="1200" dirty="0" err="1" smtClean="0"/>
              <a:t>，</a:t>
            </a:r>
            <a:r>
              <a:rPr lang="ja-JP" altLang="en-US" sz="1200" dirty="0" smtClean="0"/>
              <a:t>東京</a:t>
            </a:r>
            <a:endParaRPr lang="en-US" altLang="ja-JP" sz="1200" dirty="0"/>
          </a:p>
        </p:txBody>
      </p:sp>
      <p:pic>
        <p:nvPicPr>
          <p:cNvPr id="7" name="Snagit_PPTAD3C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01939"/>
            <a:ext cx="2031509" cy="2855849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2050" name="Picture 2" descr="職員による職員のための大学用語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0028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11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事例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908720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ja-JP" altLang="en-US" sz="1600" dirty="0" smtClean="0"/>
              <a:t>科目</a:t>
            </a:r>
            <a:endParaRPr lang="ja-JP" altLang="en-US" sz="1600" dirty="0"/>
          </a:p>
          <a:p>
            <a:endParaRPr lang="ja-JP" altLang="en-US" sz="1600" dirty="0"/>
          </a:p>
          <a:p>
            <a:r>
              <a:rPr lang="ja-JP" altLang="en-US" sz="1600" dirty="0"/>
              <a:t>科目：特殊講義</a:t>
            </a:r>
          </a:p>
          <a:p>
            <a:r>
              <a:rPr lang="ja-JP" altLang="en-US" sz="1600" dirty="0"/>
              <a:t>授業：特殊講義（実務刑事法）・○○先生担当・水曜日</a:t>
            </a:r>
            <a:r>
              <a:rPr lang="en-US" altLang="ja-JP" sz="1600" dirty="0"/>
              <a:t>1</a:t>
            </a:r>
            <a:r>
              <a:rPr lang="ja-JP" altLang="en-US" sz="1600" dirty="0"/>
              <a:t>時限・○○教室　</a:t>
            </a:r>
          </a:p>
          <a:p>
            <a:r>
              <a:rPr lang="ja-JP" altLang="en-US" sz="1600" dirty="0"/>
              <a:t>授業形態：講義</a:t>
            </a:r>
          </a:p>
          <a:p>
            <a:endParaRPr lang="en-US" altLang="ja-JP" sz="1600" dirty="0" smtClean="0"/>
          </a:p>
          <a:p>
            <a:endParaRPr lang="ja-JP" altLang="en-US" sz="1600" dirty="0"/>
          </a:p>
          <a:p>
            <a:r>
              <a:rPr lang="ja-JP" altLang="en-US" sz="1600" dirty="0"/>
              <a:t>科目：英語Ａ</a:t>
            </a:r>
          </a:p>
          <a:p>
            <a:r>
              <a:rPr lang="ja-JP" altLang="en-US" sz="1600" dirty="0"/>
              <a:t>授業：英語Ａ・○○先生担当・水曜日</a:t>
            </a:r>
            <a:r>
              <a:rPr lang="en-US" altLang="ja-JP" sz="1600" dirty="0"/>
              <a:t>1</a:t>
            </a:r>
            <a:r>
              <a:rPr lang="ja-JP" altLang="en-US" sz="1600" dirty="0"/>
              <a:t>時限・○○教室</a:t>
            </a:r>
          </a:p>
          <a:p>
            <a:r>
              <a:rPr lang="ja-JP" altLang="en-US" sz="1600" dirty="0"/>
              <a:t>授業形態：クラス授業</a:t>
            </a:r>
          </a:p>
          <a:p>
            <a:endParaRPr lang="en-US" altLang="ja-JP" sz="1600" dirty="0" smtClean="0"/>
          </a:p>
          <a:p>
            <a:endParaRPr lang="en-US" altLang="ja-JP" sz="1600" dirty="0" smtClean="0"/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600" dirty="0" smtClean="0"/>
              <a:t>学生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所属</a:t>
            </a:r>
            <a:endParaRPr lang="ja-JP" altLang="en-US" sz="1600" dirty="0"/>
          </a:p>
          <a:p>
            <a:endParaRPr lang="ja-JP" altLang="en-US" sz="1600" dirty="0"/>
          </a:p>
          <a:p>
            <a:r>
              <a:rPr lang="ja-JP" altLang="en-US" sz="1600" dirty="0"/>
              <a:t>所属：第一部</a:t>
            </a:r>
          </a:p>
          <a:p>
            <a:r>
              <a:rPr lang="ja-JP" altLang="en-US" sz="1600" dirty="0"/>
              <a:t>学部：法学</a:t>
            </a:r>
          </a:p>
          <a:p>
            <a:r>
              <a:rPr lang="ja-JP" altLang="en-US" sz="1600" dirty="0"/>
              <a:t>学科：法律学科</a:t>
            </a:r>
          </a:p>
          <a:p>
            <a:r>
              <a:rPr lang="ja-JP" altLang="en-US" sz="1600" dirty="0"/>
              <a:t>コース：ＳＳＩコース</a:t>
            </a:r>
          </a:p>
          <a:p>
            <a:r>
              <a:rPr lang="ja-JP" altLang="en-US" sz="1600" dirty="0"/>
              <a:t>学年：１年</a:t>
            </a:r>
          </a:p>
          <a:p>
            <a:r>
              <a:rPr lang="ja-JP" altLang="en-US" sz="1600" dirty="0"/>
              <a:t>クラス：Ａ組</a:t>
            </a:r>
          </a:p>
          <a:p>
            <a:r>
              <a:rPr lang="ja-JP" altLang="en-US" sz="1600" dirty="0"/>
              <a:t>学生証番号：</a:t>
            </a:r>
            <a:r>
              <a:rPr lang="en-US" altLang="ja-JP" sz="1600" dirty="0" smtClean="0"/>
              <a:t>10A9999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7794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課題 ～ </a:t>
            </a:r>
            <a:r>
              <a:rPr kumimoji="1" lang="ja-JP" altLang="en-US" dirty="0" smtClean="0"/>
              <a:t>科目，講義，授業，</a:t>
            </a:r>
            <a:r>
              <a:rPr lang="ja-JP" altLang="en-US" dirty="0" smtClean="0"/>
              <a:t>学期</a:t>
            </a:r>
            <a:r>
              <a:rPr lang="ja-JP" altLang="en-US" dirty="0"/>
              <a:t>，</a:t>
            </a:r>
            <a:r>
              <a:rPr lang="ja-JP" altLang="en-US" dirty="0" smtClean="0"/>
              <a:t>コマ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188D-A82C-45A8-ACDF-50BD679B375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764704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/>
              <a:t>科目</a:t>
            </a:r>
            <a:endParaRPr lang="en-US" altLang="ja-JP" sz="1200" dirty="0" smtClean="0"/>
          </a:p>
          <a:p>
            <a:r>
              <a:rPr lang="ja-JP" altLang="en-US" sz="1200" dirty="0" smtClean="0"/>
              <a:t>文部</a:t>
            </a:r>
            <a:r>
              <a:rPr lang="ja-JP" altLang="en-US" sz="1200" dirty="0"/>
              <a:t>科学省に届け出ている大学で設置している講義・演習等の</a:t>
            </a:r>
            <a:r>
              <a:rPr lang="ja-JP" altLang="en-US" sz="1200" dirty="0" smtClean="0"/>
              <a:t>総称．具体的</a:t>
            </a:r>
            <a:r>
              <a:rPr lang="ja-JP" altLang="en-US" sz="1200" dirty="0"/>
              <a:t>には学則別表に学部ごとに掲載されている</a:t>
            </a:r>
            <a:r>
              <a:rPr lang="ja-JP" altLang="en-US" sz="1200" dirty="0" smtClean="0"/>
              <a:t>もの．</a:t>
            </a:r>
            <a:endParaRPr lang="ja-JP" altLang="en-US" sz="1200" dirty="0"/>
          </a:p>
          <a:p>
            <a:r>
              <a:rPr lang="ja-JP" altLang="en-US" sz="1200" dirty="0"/>
              <a:t>１つの科目で複数の授業開講がある場合あり（複数の教員が複数のクラスを</a:t>
            </a:r>
            <a:r>
              <a:rPr lang="ja-JP" altLang="en-US" sz="1200" dirty="0" smtClean="0"/>
              <a:t>行う，「</a:t>
            </a:r>
            <a:r>
              <a:rPr lang="ja-JP" altLang="en-US" sz="1200" dirty="0"/>
              <a:t>特殊講義（○○）」「特殊講義（△△）」のように名称に副称をつけて複数授業を行うなど</a:t>
            </a:r>
            <a:r>
              <a:rPr lang="ja-JP" altLang="en-US" sz="1200" dirty="0" smtClean="0"/>
              <a:t>）．</a:t>
            </a:r>
            <a:endParaRPr lang="ja-JP" altLang="en-US" sz="1200" dirty="0"/>
          </a:p>
          <a:p>
            <a:endParaRPr lang="ja-JP" altLang="en-US" sz="1200" dirty="0"/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/>
              <a:t>講義</a:t>
            </a:r>
            <a:endParaRPr lang="en-US" altLang="ja-JP" sz="1200" dirty="0" smtClean="0"/>
          </a:p>
          <a:p>
            <a:r>
              <a:rPr lang="ja-JP" altLang="en-US" sz="1200" dirty="0" smtClean="0"/>
              <a:t>科目</a:t>
            </a:r>
            <a:r>
              <a:rPr lang="ja-JP" altLang="en-US" sz="1200" dirty="0"/>
              <a:t>を構成する形態の</a:t>
            </a:r>
            <a:r>
              <a:rPr lang="ja-JP" altLang="en-US" sz="1200" dirty="0" smtClean="0"/>
              <a:t>１つ．演習，実験実習，実技</a:t>
            </a:r>
            <a:r>
              <a:rPr lang="ja-JP" altLang="en-US" sz="1200" dirty="0"/>
              <a:t>以外</a:t>
            </a:r>
            <a:r>
              <a:rPr lang="ja-JP" altLang="en-US" sz="1200" dirty="0" smtClean="0"/>
              <a:t>の，主</a:t>
            </a:r>
            <a:r>
              <a:rPr lang="ja-JP" altLang="en-US" sz="1200" dirty="0"/>
              <a:t>に講演形式で授業が行われる形態も</a:t>
            </a:r>
            <a:r>
              <a:rPr lang="ja-JP" altLang="en-US" sz="1200" dirty="0" smtClean="0"/>
              <a:t>の．あく</a:t>
            </a:r>
            <a:r>
              <a:rPr lang="ja-JP" altLang="en-US" sz="1200" dirty="0"/>
              <a:t>までも授業の形態を表現する時に使う</a:t>
            </a:r>
            <a:r>
              <a:rPr lang="ja-JP" altLang="en-US" sz="1200" dirty="0" smtClean="0"/>
              <a:t>ので，実際</a:t>
            </a:r>
            <a:r>
              <a:rPr lang="ja-JP" altLang="en-US" sz="1200" dirty="0"/>
              <a:t>に開講されているコマをさす際には「講義」は</a:t>
            </a:r>
            <a:r>
              <a:rPr lang="ja-JP" altLang="en-US" sz="1200" dirty="0" smtClean="0"/>
              <a:t>使わず「</a:t>
            </a:r>
            <a:r>
              <a:rPr lang="ja-JP" altLang="en-US" sz="1200" dirty="0"/>
              <a:t>授業」を使って</a:t>
            </a:r>
            <a:r>
              <a:rPr lang="ja-JP" altLang="en-US" sz="1200" dirty="0" smtClean="0"/>
              <a:t>いる．</a:t>
            </a:r>
            <a:endParaRPr lang="ja-JP" altLang="en-US" sz="1200" dirty="0"/>
          </a:p>
          <a:p>
            <a:endParaRPr lang="ja-JP" altLang="en-US" sz="1200" dirty="0"/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/>
              <a:t>コース</a:t>
            </a:r>
            <a:endParaRPr lang="en-US" altLang="ja-JP" sz="1200" dirty="0" smtClean="0"/>
          </a:p>
          <a:p>
            <a:r>
              <a:rPr lang="ja-JP" altLang="en-US" sz="1200" dirty="0" smtClean="0"/>
              <a:t>法政</a:t>
            </a:r>
            <a:r>
              <a:rPr lang="ja-JP" altLang="en-US" sz="1200" dirty="0"/>
              <a:t>大学の教務システムで</a:t>
            </a:r>
            <a:r>
              <a:rPr lang="ja-JP" altLang="en-US" sz="1200" dirty="0" smtClean="0"/>
              <a:t>は，学部，学科</a:t>
            </a:r>
            <a:r>
              <a:rPr lang="ja-JP" altLang="en-US" sz="1200" dirty="0"/>
              <a:t>の下にある所属</a:t>
            </a:r>
            <a:r>
              <a:rPr lang="ja-JP" altLang="en-US" sz="1200" dirty="0" smtClean="0"/>
              <a:t>分類．法</a:t>
            </a:r>
            <a:r>
              <a:rPr lang="ja-JP" altLang="en-US" sz="1200" dirty="0"/>
              <a:t>学部法律学科ＳＳＩコース</a:t>
            </a:r>
            <a:r>
              <a:rPr lang="ja-JP" altLang="en-US" sz="1200" dirty="0" smtClean="0"/>
              <a:t>など．</a:t>
            </a:r>
            <a:endParaRPr lang="ja-JP" altLang="en-US" sz="1200" dirty="0"/>
          </a:p>
          <a:p>
            <a:endParaRPr lang="ja-JP" altLang="en-US" sz="1200" dirty="0"/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/>
              <a:t>授業</a:t>
            </a:r>
            <a:endParaRPr lang="en-US" altLang="ja-JP" sz="1200" dirty="0" smtClean="0"/>
          </a:p>
          <a:p>
            <a:r>
              <a:rPr lang="ja-JP" altLang="en-US" sz="1200" dirty="0" smtClean="0"/>
              <a:t>科目</a:t>
            </a:r>
            <a:r>
              <a:rPr lang="ja-JP" altLang="en-US" sz="1200" dirty="0"/>
              <a:t>を実際に実施する際の</a:t>
            </a:r>
            <a:r>
              <a:rPr lang="ja-JP" altLang="en-US" sz="1200" dirty="0" smtClean="0"/>
              <a:t>呼称．実際</a:t>
            </a:r>
            <a:r>
              <a:rPr lang="ja-JP" altLang="en-US" sz="1200" dirty="0"/>
              <a:t>の開講コマをさすときは「授業」を</a:t>
            </a:r>
            <a:r>
              <a:rPr lang="ja-JP" altLang="en-US" sz="1200" dirty="0" smtClean="0"/>
              <a:t>使う．</a:t>
            </a:r>
            <a:endParaRPr lang="ja-JP" altLang="en-US" sz="1200" dirty="0"/>
          </a:p>
          <a:p>
            <a:endParaRPr lang="ja-JP" altLang="en-US" sz="1200" dirty="0"/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/>
              <a:t>クラス</a:t>
            </a:r>
            <a:endParaRPr lang="en-US" altLang="ja-JP" sz="1200" dirty="0" smtClean="0"/>
          </a:p>
          <a:p>
            <a:r>
              <a:rPr lang="ja-JP" altLang="en-US" sz="1200" dirty="0" smtClean="0"/>
              <a:t>法政</a:t>
            </a:r>
            <a:r>
              <a:rPr lang="ja-JP" altLang="en-US" sz="1200" dirty="0"/>
              <a:t>大学の教務システムで</a:t>
            </a:r>
            <a:r>
              <a:rPr lang="ja-JP" altLang="en-US" sz="1200" dirty="0" smtClean="0"/>
              <a:t>は，学部，学科，コース</a:t>
            </a:r>
            <a:r>
              <a:rPr lang="ja-JP" altLang="en-US" sz="1200" dirty="0"/>
              <a:t>の下にある所属</a:t>
            </a:r>
            <a:r>
              <a:rPr lang="ja-JP" altLang="en-US" sz="1200" dirty="0" smtClean="0"/>
              <a:t>分類</a:t>
            </a:r>
            <a:r>
              <a:rPr lang="ja-JP" altLang="en-US" sz="1200" dirty="0"/>
              <a:t>．</a:t>
            </a:r>
            <a:r>
              <a:rPr lang="ja-JP" altLang="en-US" sz="1200" dirty="0" smtClean="0"/>
              <a:t>組</a:t>
            </a:r>
            <a:r>
              <a:rPr lang="ja-JP" altLang="en-US" sz="1200" dirty="0"/>
              <a:t>と</a:t>
            </a:r>
            <a:r>
              <a:rPr lang="ja-JP" altLang="en-US" sz="1200" dirty="0" smtClean="0"/>
              <a:t>同意語．ただし，語学</a:t>
            </a:r>
            <a:r>
              <a:rPr lang="ja-JP" altLang="en-US" sz="1200" dirty="0"/>
              <a:t>・体育など少人数で行われる授業の形態を</a:t>
            </a:r>
            <a:r>
              <a:rPr lang="ja-JP" altLang="en-US" sz="1200" dirty="0" smtClean="0"/>
              <a:t>さしたり，実際</a:t>
            </a:r>
            <a:r>
              <a:rPr lang="ja-JP" altLang="en-US" sz="1200" dirty="0"/>
              <a:t>のコマをさす際にも</a:t>
            </a:r>
            <a:r>
              <a:rPr lang="ja-JP" altLang="en-US" sz="1200" dirty="0" smtClean="0"/>
              <a:t>使われ．慣例的</a:t>
            </a:r>
            <a:r>
              <a:rPr lang="ja-JP" altLang="en-US" sz="1200" dirty="0"/>
              <a:t>に教室を指すことなども</a:t>
            </a:r>
            <a:r>
              <a:rPr lang="ja-JP" altLang="en-US" sz="1200" dirty="0" smtClean="0"/>
              <a:t>ある．</a:t>
            </a:r>
            <a:endParaRPr lang="ja-JP" altLang="en-US" sz="1200" dirty="0"/>
          </a:p>
          <a:p>
            <a:endParaRPr lang="en-US" altLang="ja-JP" sz="1200" dirty="0" smtClean="0"/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/>
              <a:t>学期</a:t>
            </a:r>
            <a:endParaRPr lang="en-US" altLang="ja-JP" sz="1200" dirty="0"/>
          </a:p>
          <a:p>
            <a:r>
              <a:rPr lang="ja-JP" altLang="en-US" sz="1200" dirty="0"/>
              <a:t>学期に関しては，学則上は前期・後期で授業を実施するとなっているが，実際には，前期，後期のほかに，通年，集中，前期前半・前期後半・後期前半・後期後半などの期間で授業が行われている．</a:t>
            </a:r>
          </a:p>
          <a:p>
            <a:endParaRPr lang="en-US" altLang="ja-JP" sz="1200" dirty="0"/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/>
              <a:t>コマ</a:t>
            </a:r>
            <a:endParaRPr lang="ja-JP" altLang="en-US" sz="1200" dirty="0"/>
          </a:p>
          <a:p>
            <a:r>
              <a:rPr lang="ja-JP" altLang="en-US" sz="1200" dirty="0"/>
              <a:t>コマは</a:t>
            </a:r>
            <a:r>
              <a:rPr lang="en-US" altLang="ja-JP" sz="1200" dirty="0"/>
              <a:t>1</a:t>
            </a:r>
            <a:r>
              <a:rPr lang="ja-JP" altLang="en-US" sz="1200" dirty="0"/>
              <a:t>週間あたりの授業回数を念頭に置いた呼び方</a:t>
            </a:r>
            <a:r>
              <a:rPr lang="ja-JP" altLang="en-US" sz="1200" dirty="0" smtClean="0"/>
              <a:t>．</a:t>
            </a:r>
            <a:r>
              <a:rPr lang="en-US" altLang="ja-JP" sz="1200" dirty="0" smtClean="0"/>
              <a:t>1</a:t>
            </a:r>
            <a:r>
              <a:rPr lang="ja-JP" altLang="en-US" sz="1200" dirty="0"/>
              <a:t>週間の時間割の中での</a:t>
            </a:r>
            <a:r>
              <a:rPr lang="en-US" altLang="ja-JP" sz="1200" dirty="0"/>
              <a:t>1</a:t>
            </a:r>
            <a:r>
              <a:rPr lang="ja-JP" altLang="en-US" sz="1200" dirty="0"/>
              <a:t>時限分を</a:t>
            </a:r>
            <a:r>
              <a:rPr lang="en-US" altLang="ja-JP" sz="1200" dirty="0"/>
              <a:t>1</a:t>
            </a:r>
            <a:r>
              <a:rPr lang="ja-JP" altLang="en-US" sz="1200" dirty="0"/>
              <a:t>コマと表現している．</a:t>
            </a:r>
          </a:p>
          <a:p>
            <a:r>
              <a:rPr lang="ja-JP" altLang="en-US" sz="1200" dirty="0" smtClean="0"/>
              <a:t>実際</a:t>
            </a:r>
            <a:r>
              <a:rPr lang="ja-JP" altLang="en-US" sz="1200" dirty="0"/>
              <a:t>の授業回数を言うときは○○回を使う．</a:t>
            </a:r>
          </a:p>
          <a:p>
            <a:r>
              <a:rPr lang="ja-JP" altLang="en-US" sz="1200" dirty="0"/>
              <a:t>「</a:t>
            </a:r>
            <a:r>
              <a:rPr lang="ja-JP" altLang="en-US" sz="1200" dirty="0" smtClean="0"/>
              <a:t>半期</a:t>
            </a:r>
            <a:r>
              <a:rPr lang="ja-JP" altLang="en-US" sz="1200" dirty="0"/>
              <a:t>授業は</a:t>
            </a:r>
            <a:r>
              <a:rPr lang="en-US" altLang="ja-JP" sz="1200" dirty="0"/>
              <a:t>15</a:t>
            </a:r>
            <a:r>
              <a:rPr lang="ja-JP" altLang="en-US" sz="1200" dirty="0"/>
              <a:t>コマ，通年授業は</a:t>
            </a:r>
            <a:r>
              <a:rPr lang="en-US" altLang="ja-JP" sz="1200" dirty="0"/>
              <a:t>30</a:t>
            </a:r>
            <a:r>
              <a:rPr lang="ja-JP" altLang="en-US" sz="1200" dirty="0"/>
              <a:t>コマと</a:t>
            </a:r>
            <a:r>
              <a:rPr lang="ja-JP" altLang="en-US" sz="1200" dirty="0" smtClean="0"/>
              <a:t>なる」と言い方は間違い</a:t>
            </a:r>
            <a:r>
              <a:rPr lang="ja-JP" altLang="en-US" sz="1200" dirty="0"/>
              <a:t>ではなく意味も伝わるが，半期授業は</a:t>
            </a:r>
            <a:r>
              <a:rPr lang="en-US" altLang="ja-JP" sz="1200" dirty="0"/>
              <a:t>1</a:t>
            </a:r>
            <a:r>
              <a:rPr lang="ja-JP" altLang="en-US" sz="1200" dirty="0"/>
              <a:t>コマ</a:t>
            </a:r>
            <a:r>
              <a:rPr lang="en-US" altLang="ja-JP" sz="1200" dirty="0"/>
              <a:t>15</a:t>
            </a:r>
            <a:r>
              <a:rPr lang="ja-JP" altLang="en-US" sz="1200" dirty="0"/>
              <a:t>回，通年授業は</a:t>
            </a:r>
            <a:r>
              <a:rPr lang="en-US" altLang="ja-JP" sz="1200" dirty="0"/>
              <a:t>1</a:t>
            </a:r>
            <a:r>
              <a:rPr lang="ja-JP" altLang="en-US" sz="1200" dirty="0"/>
              <a:t>コマ</a:t>
            </a:r>
            <a:r>
              <a:rPr lang="en-US" altLang="ja-JP" sz="1200" dirty="0"/>
              <a:t>30</a:t>
            </a:r>
            <a:r>
              <a:rPr lang="ja-JP" altLang="en-US" sz="1200" dirty="0"/>
              <a:t>回という方が正しい．</a:t>
            </a:r>
          </a:p>
          <a:p>
            <a:r>
              <a:rPr lang="ja-JP" altLang="en-US" sz="1200" dirty="0"/>
              <a:t>「コマ」は元々，給与計算の際に</a:t>
            </a:r>
            <a:r>
              <a:rPr lang="en-US" altLang="ja-JP" sz="1200" dirty="0"/>
              <a:t>1</a:t>
            </a:r>
            <a:r>
              <a:rPr lang="ja-JP" altLang="en-US" sz="1200" dirty="0"/>
              <a:t>週間で何時限分授業を担当しているかを見る際に使われている．</a:t>
            </a:r>
          </a:p>
          <a:p>
            <a:r>
              <a:rPr lang="ja-JP" altLang="en-US" sz="1200" dirty="0"/>
              <a:t>私見だが，</a:t>
            </a:r>
            <a:r>
              <a:rPr lang="en-US" altLang="ja-JP" sz="1200" dirty="0"/>
              <a:t>1</a:t>
            </a:r>
            <a:r>
              <a:rPr lang="ja-JP" altLang="en-US" sz="1200" dirty="0"/>
              <a:t>週間の時間割表のマス目を漫画や映画の</a:t>
            </a:r>
            <a:r>
              <a:rPr lang="en-US" altLang="ja-JP" sz="1200" dirty="0"/>
              <a:t>1</a:t>
            </a:r>
            <a:r>
              <a:rPr lang="ja-JP" altLang="en-US" sz="1200" dirty="0"/>
              <a:t>コマに見立てて使っているものと思われる</a:t>
            </a:r>
            <a:r>
              <a:rPr lang="ja-JP" altLang="en-US" sz="1200" dirty="0" smtClean="0"/>
              <a:t>．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693092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7310&quot;&gt;&lt;object type=&quot;3&quot; unique_id=&quot;43086&quot;&gt;&lt;property id=&quot;20148&quot; value=&quot;5&quot;/&gt;&lt;property id=&quot;20300&quot; value=&quot;スライド 1 - &amp;quot;翻訳に使う&amp;#x0D;&amp;#x0A;用語集の現状と課題&amp;quot;&quot;/&gt;&lt;property id=&quot;20307&quot; value=&quot;256&quot;/&gt;&lt;/object&gt;&lt;object type=&quot;3&quot; unique_id=&quot;43087&quot;&gt;&lt;property id=&quot;20148&quot; value=&quot;5&quot;/&gt;&lt;property id=&quot;20300&quot; value=&quot;スライド 2 - &amp;quot;目次&amp;quot;&quot;/&gt;&lt;property id=&quot;20307&quot; value=&quot;257&quot;/&gt;&lt;/object&gt;&lt;object type=&quot;3&quot; unique_id=&quot;43093&quot;&gt;&lt;property id=&quot;20148&quot; value=&quot;5&quot;/&gt;&lt;property id=&quot;20300&quot; value=&quot;スライド 3 - &amp;quot;e-Learning標準化&amp;quot;&quot;/&gt;&lt;property id=&quot;20307&quot; value=&quot;258&quot;/&gt;&lt;/object&gt;&lt;object type=&quot;3&quot; unique_id=&quot;43100&quot;&gt;&lt;property id=&quot;20148&quot; value=&quot;5&quot;/&gt;&lt;property id=&quot;20300&quot; value=&quot;スライド 4 - &amp;quot;JTC1/SC36 Subcommittees/Working Groups&amp;quot;&quot;/&gt;&lt;property id=&quot;20307&quot; value=&quot;259&quot;/&gt;&lt;/object&gt;&lt;object type=&quot;3&quot; unique_id=&quot;43131&quot;&gt;&lt;property id=&quot;20148&quot; value=&quot;5&quot;/&gt;&lt;property id=&quot;20300&quot; value=&quot;スライド 5 - &amp;quot;翻訳関連データの標準化&amp;quot;&quot;/&gt;&lt;property id=&quot;20307&quot; value=&quot;260&quot;/&gt;&lt;/object&gt;&lt;object type=&quot;3&quot; unique_id=&quot;43153&quot;&gt;&lt;property id=&quot;20148&quot; value=&quot;5&quot;/&gt;&lt;property id=&quot;20300&quot; value=&quot;スライド 6 - &amp;quot;辞書およびVocabulary ～ IT全般&amp;quot;&quot;/&gt;&lt;property id=&quot;20307&quot; value=&quot;261&quot;/&gt;&lt;/object&gt;&lt;object type=&quot;3&quot; unique_id=&quot;43256&quot;&gt;&lt;property id=&quot;20148&quot; value=&quot;5&quot;/&gt;&lt;property id=&quot;20300&quot; value=&quot;スライド 7 - &amp;quot;辞書およびVocabulary　～ 教育および大学ドメイン&amp;quot;&quot;/&gt;&lt;property id=&quot;20307&quot; value=&quot;263&quot;/&gt;&lt;/object&gt;&lt;object type=&quot;3&quot; unique_id=&quot;43257&quot;&gt;&lt;property id=&quot;20148&quot; value=&quot;5&quot;/&gt;&lt;property id=&quot;20300&quot; value=&quot;スライド 9 - &amp;quot;課題 ～ 科目，講義，授業，学期，コマ&amp;quot;&quot;/&gt;&lt;property id=&quot;20307&quot; value=&quot;264&quot;/&gt;&lt;/object&gt;&lt;object type=&quot;3&quot; unique_id=&quot;43258&quot;&gt;&lt;property id=&quot;20148&quot; value=&quot;5&quot;/&gt;&lt;property id=&quot;20300&quot; value=&quot;スライド 8 - &amp;quot;事例&amp;quot;&quot;/&gt;&lt;property id=&quot;20307&quot; value=&quot;265&quot;/&gt;&lt;/object&gt;&lt;object type=&quot;3&quot; unique_id=&quot;43271&quot;&gt;&lt;property id=&quot;20148&quot; value=&quot;5&quot;/&gt;&lt;property id=&quot;20300&quot; value=&quot;スライド 10 - &amp;quot;まとめ&amp;quot;&quot;/&gt;&lt;property id=&quot;20307&quot; value=&quot;266&quot;/&gt;&lt;/object&gt;&lt;/object&gt;&lt;object type=&quot;8&quot; unique_id=&quot;173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Hosei_Presentation1_メイリオ">
  <a:themeElements>
    <a:clrScheme name="ユーザー定義 2">
      <a:dk1>
        <a:srgbClr val="0000CC"/>
      </a:dk1>
      <a:lt1>
        <a:srgbClr val="FFFFFF"/>
      </a:lt1>
      <a:dk2>
        <a:srgbClr val="0000CC"/>
      </a:dk2>
      <a:lt2>
        <a:srgbClr val="FFFFFF"/>
      </a:lt2>
      <a:accent1>
        <a:srgbClr val="8484FF"/>
      </a:accent1>
      <a:accent2>
        <a:srgbClr val="C1C1FF"/>
      </a:accent2>
      <a:accent3>
        <a:srgbClr val="C1C1FF"/>
      </a:accent3>
      <a:accent4>
        <a:srgbClr val="C1C1FF"/>
      </a:accent4>
      <a:accent5>
        <a:srgbClr val="C1C1FF"/>
      </a:accent5>
      <a:accent6>
        <a:srgbClr val="C1C1FF"/>
      </a:accent6>
      <a:hlink>
        <a:srgbClr val="669900"/>
      </a:hlink>
      <a:folHlink>
        <a:srgbClr val="8CC80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FFFF99"/>
        </a:solidFill>
        <a:ln w="6350" algn="ctr">
          <a:solidFill>
            <a:schemeClr val="tx2"/>
          </a:solidFill>
          <a:round/>
          <a:headEnd/>
          <a:tailEnd/>
        </a:ln>
      </a:spPr>
      <a:bodyPr wrap="none" lIns="18000" tIns="72000" rIns="18000" bIns="0" rtlCol="0" anchor="ctr"/>
      <a:lstStyle>
        <a:defPPr algn="ctr">
          <a:defRPr kumimoji="1" sz="2400" dirty="0" smtClean="0"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Hosei_Presentation1_メイリオ</Template>
  <TotalTime>421</TotalTime>
  <Words>753</Words>
  <Application>Microsoft Office PowerPoint</Application>
  <PresentationFormat>画面に合わせる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Hosei_Presentation1_メイリオ</vt:lpstr>
      <vt:lpstr>翻訳に使う 用語集の現状と課題</vt:lpstr>
      <vt:lpstr>目次</vt:lpstr>
      <vt:lpstr>e-Learning標準化</vt:lpstr>
      <vt:lpstr>JTC1/SC36 Subcommittees/Working Groups</vt:lpstr>
      <vt:lpstr>翻訳関連データの標準化</vt:lpstr>
      <vt:lpstr>辞書およびVocabulary ～ IT全般</vt:lpstr>
      <vt:lpstr>辞書およびVocabulary　～ 教育および大学ドメイン</vt:lpstr>
      <vt:lpstr>事例</vt:lpstr>
      <vt:lpstr>課題 ～ 科目，講義，授業，学期，コマ</vt:lpstr>
      <vt:lpstr>まとめ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tokiwa</dc:creator>
  <cp:lastModifiedBy>tokiwa</cp:lastModifiedBy>
  <cp:revision>27</cp:revision>
  <cp:lastPrinted>2010-12-08T08:37:02Z</cp:lastPrinted>
  <dcterms:created xsi:type="dcterms:W3CDTF">2012-07-30T03:36:41Z</dcterms:created>
  <dcterms:modified xsi:type="dcterms:W3CDTF">2012-07-31T07:20:59Z</dcterms:modified>
</cp:coreProperties>
</file>